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Lst>
  <p:sldSz cy="13716000" cx="24377650"/>
  <p:notesSz cx="6858000" cy="9144000"/>
  <p:embeddedFontLst>
    <p:embeddedFont>
      <p:font typeface="Roboto Thin"/>
      <p:regular r:id="rId34"/>
      <p:bold r:id="rId35"/>
      <p:italic r:id="rId36"/>
      <p:boldItalic r:id="rId37"/>
    </p:embeddedFont>
    <p:embeddedFont>
      <p:font typeface="Roboto Medium"/>
      <p:regular r:id="rId38"/>
      <p:bold r:id="rId39"/>
      <p:italic r:id="rId40"/>
      <p:boldItalic r:id="rId41"/>
    </p:embeddedFont>
    <p:embeddedFont>
      <p:font typeface="Roboto"/>
      <p:regular r:id="rId42"/>
      <p:bold r:id="rId43"/>
      <p:italic r:id="rId44"/>
      <p:boldItalic r:id="rId45"/>
    </p:embeddedFont>
    <p:embeddedFont>
      <p:font typeface="Amatic SC"/>
      <p:regular r:id="rId46"/>
      <p:bold r:id="rId47"/>
    </p:embeddedFont>
    <p:embeddedFont>
      <p:font typeface="Inconsolata"/>
      <p:regular r:id="rId48"/>
      <p:bold r:id="rId49"/>
    </p:embeddedFont>
    <p:embeddedFont>
      <p:font typeface="Poppins"/>
      <p:regular r:id="rId50"/>
      <p:bold r:id="rId51"/>
      <p:italic r:id="rId52"/>
      <p:boldItalic r:id="rId53"/>
    </p:embeddedFont>
    <p:embeddedFont>
      <p:font typeface="Lato Light"/>
      <p:regular r:id="rId54"/>
      <p:bold r:id="rId55"/>
      <p:italic r:id="rId56"/>
      <p:boldItalic r:id="rId57"/>
    </p:embeddedFont>
    <p:embeddedFont>
      <p:font typeface="Poppins Medium"/>
      <p:regular r:id="rId58"/>
      <p:bold r:id="rId59"/>
      <p:italic r:id="rId60"/>
      <p:boldItalic r:id="rId61"/>
    </p:embeddedFont>
    <p:embeddedFont>
      <p:font typeface="Roboto Light"/>
      <p:regular r:id="rId62"/>
      <p:bold r:id="rId63"/>
      <p:italic r:id="rId64"/>
      <p:boldItalic r:id="rId65"/>
    </p:embeddedFont>
    <p:embeddedFont>
      <p:font typeface="Helvetica Neue"/>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D951CC-278B-4597-A8D8-4069D19033BC}">
  <a:tblStyle styleId="{EAD951CC-278B-4597-A8D8-4069D19033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Roboto-regular.fntdata"/><Relationship Id="rId41" Type="http://schemas.openxmlformats.org/officeDocument/2006/relationships/font" Target="fonts/RobotoMedium-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AmaticSC-regular.fntdata"/><Relationship Id="rId45"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Inconsolata-regular.fntdata"/><Relationship Id="rId47" Type="http://schemas.openxmlformats.org/officeDocument/2006/relationships/font" Target="fonts/AmaticSC-bold.fntdata"/><Relationship Id="rId49" Type="http://schemas.openxmlformats.org/officeDocument/2006/relationships/font" Target="fonts/Inconsolata-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font" Target="fonts/RobotoThin-bold.fntdata"/><Relationship Id="rId34" Type="http://schemas.openxmlformats.org/officeDocument/2006/relationships/font" Target="fonts/RobotoThin-regular.fntdata"/><Relationship Id="rId37" Type="http://schemas.openxmlformats.org/officeDocument/2006/relationships/font" Target="fonts/RobotoThin-boldItalic.fntdata"/><Relationship Id="rId36" Type="http://schemas.openxmlformats.org/officeDocument/2006/relationships/font" Target="fonts/RobotoThin-italic.fntdata"/><Relationship Id="rId39" Type="http://schemas.openxmlformats.org/officeDocument/2006/relationships/font" Target="fonts/RobotoMedium-bold.fntdata"/><Relationship Id="rId38" Type="http://schemas.openxmlformats.org/officeDocument/2006/relationships/font" Target="fonts/RobotoMedium-regular.fntdata"/><Relationship Id="rId62" Type="http://schemas.openxmlformats.org/officeDocument/2006/relationships/font" Target="fonts/RobotoLight-regular.fntdata"/><Relationship Id="rId61" Type="http://schemas.openxmlformats.org/officeDocument/2006/relationships/font" Target="fonts/PoppinsMedium-boldItalic.fntdata"/><Relationship Id="rId20" Type="http://schemas.openxmlformats.org/officeDocument/2006/relationships/slide" Target="slides/slide12.xml"/><Relationship Id="rId64" Type="http://schemas.openxmlformats.org/officeDocument/2006/relationships/font" Target="fonts/RobotoLight-italic.fntdata"/><Relationship Id="rId63" Type="http://schemas.openxmlformats.org/officeDocument/2006/relationships/font" Target="fonts/RobotoLight-bold.fntdata"/><Relationship Id="rId22" Type="http://schemas.openxmlformats.org/officeDocument/2006/relationships/slide" Target="slides/slide14.xml"/><Relationship Id="rId66" Type="http://schemas.openxmlformats.org/officeDocument/2006/relationships/font" Target="fonts/HelveticaNeue-regular.fntdata"/><Relationship Id="rId21" Type="http://schemas.openxmlformats.org/officeDocument/2006/relationships/slide" Target="slides/slide13.xml"/><Relationship Id="rId65" Type="http://schemas.openxmlformats.org/officeDocument/2006/relationships/font" Target="fonts/RobotoLight-boldItalic.fntdata"/><Relationship Id="rId24" Type="http://schemas.openxmlformats.org/officeDocument/2006/relationships/slide" Target="slides/slide16.xml"/><Relationship Id="rId68" Type="http://schemas.openxmlformats.org/officeDocument/2006/relationships/font" Target="fonts/HelveticaNeue-italic.fntdata"/><Relationship Id="rId23" Type="http://schemas.openxmlformats.org/officeDocument/2006/relationships/slide" Target="slides/slide15.xml"/><Relationship Id="rId67" Type="http://schemas.openxmlformats.org/officeDocument/2006/relationships/font" Target="fonts/HelveticaNeue-bold.fntdata"/><Relationship Id="rId60" Type="http://schemas.openxmlformats.org/officeDocument/2006/relationships/font" Target="fonts/PoppinsMedium-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Poppins-bold.fntdata"/><Relationship Id="rId50" Type="http://schemas.openxmlformats.org/officeDocument/2006/relationships/font" Target="fonts/Poppins-regular.fntdata"/><Relationship Id="rId53" Type="http://schemas.openxmlformats.org/officeDocument/2006/relationships/font" Target="fonts/Poppins-boldItalic.fntdata"/><Relationship Id="rId52" Type="http://schemas.openxmlformats.org/officeDocument/2006/relationships/font" Target="fonts/Poppins-italic.fntdata"/><Relationship Id="rId11" Type="http://schemas.openxmlformats.org/officeDocument/2006/relationships/slide" Target="slides/slide3.xml"/><Relationship Id="rId55" Type="http://schemas.openxmlformats.org/officeDocument/2006/relationships/font" Target="fonts/LatoLight-bold.fntdata"/><Relationship Id="rId10" Type="http://schemas.openxmlformats.org/officeDocument/2006/relationships/slide" Target="slides/slide2.xml"/><Relationship Id="rId54" Type="http://schemas.openxmlformats.org/officeDocument/2006/relationships/font" Target="fonts/LatoLight-regular.fntdata"/><Relationship Id="rId13" Type="http://schemas.openxmlformats.org/officeDocument/2006/relationships/slide" Target="slides/slide5.xml"/><Relationship Id="rId57" Type="http://schemas.openxmlformats.org/officeDocument/2006/relationships/font" Target="fonts/LatoLight-boldItalic.fntdata"/><Relationship Id="rId12" Type="http://schemas.openxmlformats.org/officeDocument/2006/relationships/slide" Target="slides/slide4.xml"/><Relationship Id="rId56" Type="http://schemas.openxmlformats.org/officeDocument/2006/relationships/font" Target="fonts/LatoLight-italic.fntdata"/><Relationship Id="rId15" Type="http://schemas.openxmlformats.org/officeDocument/2006/relationships/slide" Target="slides/slide7.xml"/><Relationship Id="rId59" Type="http://schemas.openxmlformats.org/officeDocument/2006/relationships/font" Target="fonts/PoppinsMedium-bold.fntdata"/><Relationship Id="rId14" Type="http://schemas.openxmlformats.org/officeDocument/2006/relationships/slide" Target="slides/slide6.xml"/><Relationship Id="rId58" Type="http://schemas.openxmlformats.org/officeDocument/2006/relationships/font" Target="fonts/PoppinsMedium-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6" name="Google Shape;1426;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2" name="Google Shape;1502;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10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5.png"/><Relationship Id="rId4" Type="http://schemas.openxmlformats.org/officeDocument/2006/relationships/image" Target="../media/image10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9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9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0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0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2.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6.png"/><Relationship Id="rId4" Type="http://schemas.openxmlformats.org/officeDocument/2006/relationships/image" Target="../media/image114.png"/><Relationship Id="rId5" Type="http://schemas.openxmlformats.org/officeDocument/2006/relationships/image" Target="../media/image119.png"/><Relationship Id="rId6" Type="http://schemas.openxmlformats.org/officeDocument/2006/relationships/image" Target="../media/image1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1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5.png"/><Relationship Id="rId4" Type="http://schemas.openxmlformats.org/officeDocument/2006/relationships/image" Target="../media/image120.png"/><Relationship Id="rId5" Type="http://schemas.openxmlformats.org/officeDocument/2006/relationships/image" Target="../media/image122.png"/><Relationship Id="rId6" Type="http://schemas.openxmlformats.org/officeDocument/2006/relationships/image" Target="../media/image1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4.png"/><Relationship Id="rId4" Type="http://schemas.openxmlformats.org/officeDocument/2006/relationships/image" Target="../media/image120.png"/><Relationship Id="rId5" Type="http://schemas.openxmlformats.org/officeDocument/2006/relationships/image" Target="../media/image122.png"/><Relationship Id="rId6" Type="http://schemas.openxmlformats.org/officeDocument/2006/relationships/image" Target="../media/image1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9.xml"/><Relationship Id="rId3" Type="http://schemas.openxmlformats.org/officeDocument/2006/relationships/image" Target="../media/image1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1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 Id="rId3" Type="http://schemas.openxmlformats.org/officeDocument/2006/relationships/image" Target="../media/image1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2.png"/><Relationship Id="rId4" Type="http://schemas.openxmlformats.org/officeDocument/2006/relationships/image" Target="../media/image118.png"/><Relationship Id="rId5" Type="http://schemas.openxmlformats.org/officeDocument/2006/relationships/image" Target="../media/image111.png"/><Relationship Id="rId6"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[Tyler Mills &amp; Aaliyah Lockett]</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10" name="Google Shape;1410;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1" name="Google Shape;1411;p9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2" name="Google Shape;1412;p92"/>
          <p:cNvGraphicFramePr/>
          <p:nvPr/>
        </p:nvGraphicFramePr>
        <p:xfrm>
          <a:off x="1296213" y="3863700"/>
          <a:ext cx="3000000" cy="3000000"/>
        </p:xfrm>
        <a:graphic>
          <a:graphicData uri="http://schemas.openxmlformats.org/drawingml/2006/table">
            <a:tbl>
              <a:tblPr>
                <a:noFill/>
                <a:tableStyleId>{EAD951CC-278B-4597-A8D8-4069D19033BC}</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[Delete Account]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will set off an alert if 10 or  more accounts are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13" name="Google Shape;1413;p92"/>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There is a high number of accounts that getting deleted within te data from the logs. Having the threshold at ten seemed to be a good </a:t>
            </a:r>
            <a:r>
              <a:rPr b="1" lang="en-US" sz="4200"/>
              <a:t>measure</a:t>
            </a:r>
            <a:r>
              <a:rPr b="1" lang="en-US" sz="4200"/>
              <a:t> to </a:t>
            </a:r>
            <a:r>
              <a:rPr b="1" lang="en-US" sz="4200"/>
              <a:t>insure that the exploit will be noticed.</a:t>
            </a:r>
            <a:endParaRPr b="1" sz="4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19" name="Google Shape;1419;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0" name="Google Shape;1420;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21" name="Google Shape;1421;p93"/>
          <p:cNvGraphicFramePr/>
          <p:nvPr/>
        </p:nvGraphicFramePr>
        <p:xfrm>
          <a:off x="1296213" y="3863700"/>
          <a:ext cx="3000000" cy="3000000"/>
        </p:xfrm>
        <a:graphic>
          <a:graphicData uri="http://schemas.openxmlformats.org/drawingml/2006/table">
            <a:tbl>
              <a:tblPr>
                <a:noFill/>
                <a:tableStyleId>{EAD951CC-278B-4597-A8D8-4069D19033BC}</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[Status Failure]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[Alerts when failure to log in the event above the threshold]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22" name="Google Shape;1422;p93"/>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On tw average there was roughly 7 made failed login attempts every hour on the hour. This allowed to make a baseline with the given data. With making the threshold to keep for faster monitoring. </a:t>
            </a:r>
            <a:endParaRPr b="1" sz="4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29" name="Google Shape;1429;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0" name="Google Shape;1430;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31" name="Google Shape;1431;p94"/>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4"/>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36" name="Google Shape;1436;p94"/>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37" name="Google Shape;1437;p94"/>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38" name="Google Shape;1438;p94"/>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39" name="Google Shape;1439;p94"/>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40" name="Google Shape;1440;p94"/>
          <p:cNvPicPr preferRelativeResize="0"/>
          <p:nvPr/>
        </p:nvPicPr>
        <p:blipFill>
          <a:blip r:embed="rId3">
            <a:alphaModFix/>
          </a:blip>
          <a:stretch>
            <a:fillRect/>
          </a:stretch>
        </p:blipFill>
        <p:spPr>
          <a:xfrm>
            <a:off x="1520825" y="2876775"/>
            <a:ext cx="10745101" cy="4747800"/>
          </a:xfrm>
          <a:prstGeom prst="rect">
            <a:avLst/>
          </a:prstGeom>
          <a:noFill/>
          <a:ln>
            <a:noFill/>
          </a:ln>
        </p:spPr>
      </p:pic>
      <p:pic>
        <p:nvPicPr>
          <p:cNvPr id="1441" name="Google Shape;1441;p94"/>
          <p:cNvPicPr preferRelativeResize="0"/>
          <p:nvPr/>
        </p:nvPicPr>
        <p:blipFill>
          <a:blip r:embed="rId4">
            <a:alphaModFix/>
          </a:blip>
          <a:stretch>
            <a:fillRect/>
          </a:stretch>
        </p:blipFill>
        <p:spPr>
          <a:xfrm>
            <a:off x="12793475" y="8206200"/>
            <a:ext cx="10972800" cy="4747800"/>
          </a:xfrm>
          <a:prstGeom prst="rect">
            <a:avLst/>
          </a:prstGeom>
          <a:noFill/>
          <a:ln>
            <a:noFill/>
          </a:ln>
        </p:spPr>
      </p:pic>
      <p:pic>
        <p:nvPicPr>
          <p:cNvPr id="1442" name="Google Shape;1442;p94"/>
          <p:cNvPicPr preferRelativeResize="0"/>
          <p:nvPr/>
        </p:nvPicPr>
        <p:blipFill>
          <a:blip r:embed="rId5">
            <a:alphaModFix/>
          </a:blip>
          <a:stretch>
            <a:fillRect/>
          </a:stretch>
        </p:blipFill>
        <p:spPr>
          <a:xfrm>
            <a:off x="1520825" y="8172675"/>
            <a:ext cx="10972800" cy="4781326"/>
          </a:xfrm>
          <a:prstGeom prst="rect">
            <a:avLst/>
          </a:prstGeom>
          <a:noFill/>
          <a:ln>
            <a:noFill/>
          </a:ln>
        </p:spPr>
      </p:pic>
      <p:pic>
        <p:nvPicPr>
          <p:cNvPr id="1443" name="Google Shape;1443;p94"/>
          <p:cNvPicPr preferRelativeResize="0"/>
          <p:nvPr/>
        </p:nvPicPr>
        <p:blipFill>
          <a:blip r:embed="rId6">
            <a:alphaModFix/>
          </a:blip>
          <a:stretch>
            <a:fillRect/>
          </a:stretch>
        </p:blipFill>
        <p:spPr>
          <a:xfrm>
            <a:off x="13021175" y="2876775"/>
            <a:ext cx="10745101" cy="474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9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49" name="Google Shape;1449;p9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50" name="Google Shape;1450;p9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51" name="Google Shape;1451;p9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57" name="Google Shape;1457;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8" name="Google Shape;1458;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9" name="Google Shape;1459;p96"/>
          <p:cNvGraphicFramePr/>
          <p:nvPr/>
        </p:nvGraphicFramePr>
        <p:xfrm>
          <a:off x="1191013" y="5097125"/>
          <a:ext cx="3000000" cy="3000000"/>
        </p:xfrm>
        <a:graphic>
          <a:graphicData uri="http://schemas.openxmlformats.org/drawingml/2006/table">
            <a:tbl>
              <a:tblPr>
                <a:noFill/>
                <a:tableStyleId>{EAD951CC-278B-4597-A8D8-4069D19033BC}</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[Domain Address]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all domain addresses that on the VSI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[Method info]</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a:t>
                      </a:r>
                      <a:r>
                        <a:rPr lang="en-US" sz="4400">
                          <a:latin typeface="Roboto"/>
                          <a:ea typeface="Roboto"/>
                          <a:cs typeface="Roboto"/>
                          <a:sym typeface="Roboto"/>
                        </a:rPr>
                        <a:t>method</a:t>
                      </a:r>
                      <a:r>
                        <a:rPr lang="en-US" sz="4400">
                          <a:latin typeface="Roboto"/>
                          <a:ea typeface="Roboto"/>
                          <a:cs typeface="Roboto"/>
                          <a:sym typeface="Roboto"/>
                        </a:rPr>
                        <a:t> of Vsi information]</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[Stats Count by URL]</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links to the vsi website]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response]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response codes for the apache logs]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66" name="Google Shape;1466;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7" name="Google Shape;1467;p9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68" name="Google Shape;1468;p97"/>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97"/>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7"/>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97"/>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9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73" name="Google Shape;1473;p97"/>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74" name="Google Shape;1474;p97"/>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75" name="Google Shape;1475;p97"/>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76" name="Google Shape;1476;p97"/>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77" name="Google Shape;1477;p97"/>
          <p:cNvPicPr preferRelativeResize="0"/>
          <p:nvPr/>
        </p:nvPicPr>
        <p:blipFill>
          <a:blip r:embed="rId3">
            <a:alphaModFix/>
          </a:blip>
          <a:stretch>
            <a:fillRect/>
          </a:stretch>
        </p:blipFill>
        <p:spPr>
          <a:xfrm>
            <a:off x="1520825" y="2976375"/>
            <a:ext cx="10953750" cy="4648200"/>
          </a:xfrm>
          <a:prstGeom prst="rect">
            <a:avLst/>
          </a:prstGeom>
          <a:noFill/>
          <a:ln>
            <a:noFill/>
          </a:ln>
        </p:spPr>
      </p:pic>
      <p:pic>
        <p:nvPicPr>
          <p:cNvPr id="1478" name="Google Shape;1478;p97"/>
          <p:cNvPicPr preferRelativeResize="0"/>
          <p:nvPr/>
        </p:nvPicPr>
        <p:blipFill>
          <a:blip r:embed="rId4">
            <a:alphaModFix/>
          </a:blip>
          <a:stretch>
            <a:fillRect/>
          </a:stretch>
        </p:blipFill>
        <p:spPr>
          <a:xfrm>
            <a:off x="1539875" y="8122875"/>
            <a:ext cx="10915650" cy="4747800"/>
          </a:xfrm>
          <a:prstGeom prst="rect">
            <a:avLst/>
          </a:prstGeom>
          <a:noFill/>
          <a:ln>
            <a:noFill/>
          </a:ln>
        </p:spPr>
      </p:pic>
      <p:pic>
        <p:nvPicPr>
          <p:cNvPr id="1479" name="Google Shape;1479;p97"/>
          <p:cNvPicPr preferRelativeResize="0"/>
          <p:nvPr/>
        </p:nvPicPr>
        <p:blipFill>
          <a:blip r:embed="rId5">
            <a:alphaModFix/>
          </a:blip>
          <a:stretch>
            <a:fillRect/>
          </a:stretch>
        </p:blipFill>
        <p:spPr>
          <a:xfrm>
            <a:off x="13347275" y="2976375"/>
            <a:ext cx="10298999" cy="4648200"/>
          </a:xfrm>
          <a:prstGeom prst="rect">
            <a:avLst/>
          </a:prstGeom>
          <a:noFill/>
          <a:ln>
            <a:noFill/>
          </a:ln>
        </p:spPr>
      </p:pic>
      <p:pic>
        <p:nvPicPr>
          <p:cNvPr id="1480" name="Google Shape;1480;p97"/>
          <p:cNvPicPr preferRelativeResize="0"/>
          <p:nvPr/>
        </p:nvPicPr>
        <p:blipFill>
          <a:blip r:embed="rId6">
            <a:alphaModFix/>
          </a:blip>
          <a:stretch>
            <a:fillRect/>
          </a:stretch>
        </p:blipFill>
        <p:spPr>
          <a:xfrm>
            <a:off x="13467275" y="8122875"/>
            <a:ext cx="10298998" cy="47478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86" name="Google Shape;1486;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7" name="Google Shape;1487;p9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88" name="Google Shape;1488;p98"/>
          <p:cNvGraphicFramePr/>
          <p:nvPr/>
        </p:nvGraphicFramePr>
        <p:xfrm>
          <a:off x="1296213" y="3863700"/>
          <a:ext cx="3000000" cy="3000000"/>
        </p:xfrm>
        <a:graphic>
          <a:graphicData uri="http://schemas.openxmlformats.org/drawingml/2006/table">
            <a:tbl>
              <a:tblPr>
                <a:noFill/>
                <a:tableStyleId>{EAD951CC-278B-4597-A8D8-4069D19033BC}</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[Description of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89" name="Google Shape;1489;p98"/>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When </a:t>
            </a:r>
            <a:r>
              <a:rPr b="1" lang="en-US" sz="4200"/>
              <a:t>comparing</a:t>
            </a:r>
            <a:r>
              <a:rPr b="1" lang="en-US" sz="4200"/>
              <a:t> the attack logs and the daily logs it seemed as if the timeframe of the attacks </a:t>
            </a:r>
            <a:r>
              <a:rPr b="1" lang="en-US" sz="4200"/>
              <a:t>accrued</a:t>
            </a:r>
            <a:r>
              <a:rPr b="1" lang="en-US" sz="4200"/>
              <a:t> for fours on </a:t>
            </a:r>
            <a:r>
              <a:rPr b="1" lang="en-US" sz="4200"/>
              <a:t>both the 24th and 25th of march. The HTTP post will alert us in the attack with te threshold &gt;5.</a:t>
            </a:r>
            <a:endParaRPr b="1" sz="4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95" name="Google Shape;1495;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6" name="Google Shape;1496;p9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97" name="Google Shape;1497;p99"/>
          <p:cNvGraphicFramePr/>
          <p:nvPr/>
        </p:nvGraphicFramePr>
        <p:xfrm>
          <a:off x="1296213" y="3863700"/>
          <a:ext cx="3000000" cy="3000000"/>
        </p:xfrm>
        <a:graphic>
          <a:graphicData uri="http://schemas.openxmlformats.org/drawingml/2006/table">
            <a:tbl>
              <a:tblPr>
                <a:noFill/>
                <a:tableStyleId>{EAD951CC-278B-4597-A8D8-4069D19033BC}</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 method]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observes the requests from the client to the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98" name="Google Shape;1498;p99"/>
          <p:cNvSpPr txBox="1"/>
          <p:nvPr/>
        </p:nvSpPr>
        <p:spPr>
          <a:xfrm>
            <a:off x="2796500" y="8626975"/>
            <a:ext cx="1656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After reviewing the logs it was showed that a </a:t>
            </a:r>
            <a:r>
              <a:rPr b="1" lang="en-US" sz="4200"/>
              <a:t>solid</a:t>
            </a:r>
            <a:r>
              <a:rPr b="1" lang="en-US" sz="4200"/>
              <a:t> baseline </a:t>
            </a:r>
            <a:r>
              <a:rPr b="1" lang="en-US" sz="4200"/>
              <a:t>number</a:t>
            </a:r>
            <a:r>
              <a:rPr b="1" lang="en-US" sz="4200"/>
              <a:t> will be 3 and a solid threshold is 5</a:t>
            </a:r>
            <a:endParaRPr b="1" sz="4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05" name="Google Shape;150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6" name="Google Shape;1506;p10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07" name="Google Shape;1507;p100"/>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0"/>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0"/>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00"/>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12" name="Google Shape;1512;p100"/>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13" name="Google Shape;1513;p100"/>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14" name="Google Shape;1514;p100"/>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15" name="Google Shape;1515;p100"/>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16" name="Google Shape;1516;p100"/>
          <p:cNvPicPr preferRelativeResize="0"/>
          <p:nvPr/>
        </p:nvPicPr>
        <p:blipFill>
          <a:blip r:embed="rId3">
            <a:alphaModFix/>
          </a:blip>
          <a:stretch>
            <a:fillRect/>
          </a:stretch>
        </p:blipFill>
        <p:spPr>
          <a:xfrm>
            <a:off x="1520825" y="2876775"/>
            <a:ext cx="10972800" cy="4747800"/>
          </a:xfrm>
          <a:prstGeom prst="rect">
            <a:avLst/>
          </a:prstGeom>
          <a:noFill/>
          <a:ln>
            <a:noFill/>
          </a:ln>
        </p:spPr>
      </p:pic>
      <p:pic>
        <p:nvPicPr>
          <p:cNvPr id="1517" name="Google Shape;1517;p100"/>
          <p:cNvPicPr preferRelativeResize="0"/>
          <p:nvPr/>
        </p:nvPicPr>
        <p:blipFill>
          <a:blip r:embed="rId4">
            <a:alphaModFix/>
          </a:blip>
          <a:stretch>
            <a:fillRect/>
          </a:stretch>
        </p:blipFill>
        <p:spPr>
          <a:xfrm>
            <a:off x="12730625" y="2876775"/>
            <a:ext cx="10915650" cy="4747800"/>
          </a:xfrm>
          <a:prstGeom prst="rect">
            <a:avLst/>
          </a:prstGeom>
          <a:noFill/>
          <a:ln>
            <a:noFill/>
          </a:ln>
        </p:spPr>
      </p:pic>
      <p:pic>
        <p:nvPicPr>
          <p:cNvPr id="1518" name="Google Shape;1518;p100"/>
          <p:cNvPicPr preferRelativeResize="0"/>
          <p:nvPr/>
        </p:nvPicPr>
        <p:blipFill>
          <a:blip r:embed="rId5">
            <a:alphaModFix/>
          </a:blip>
          <a:stretch>
            <a:fillRect/>
          </a:stretch>
        </p:blipFill>
        <p:spPr>
          <a:xfrm>
            <a:off x="1549400" y="8172675"/>
            <a:ext cx="10915650" cy="4747800"/>
          </a:xfrm>
          <a:prstGeom prst="rect">
            <a:avLst/>
          </a:prstGeom>
          <a:noFill/>
          <a:ln>
            <a:noFill/>
          </a:ln>
        </p:spPr>
      </p:pic>
      <p:pic>
        <p:nvPicPr>
          <p:cNvPr id="1519" name="Google Shape;1519;p100"/>
          <p:cNvPicPr preferRelativeResize="0"/>
          <p:nvPr/>
        </p:nvPicPr>
        <p:blipFill>
          <a:blip r:embed="rId6">
            <a:alphaModFix/>
          </a:blip>
          <a:stretch>
            <a:fillRect/>
          </a:stretch>
        </p:blipFill>
        <p:spPr>
          <a:xfrm>
            <a:off x="12812525" y="8172675"/>
            <a:ext cx="10953750" cy="474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pic>
        <p:nvPicPr>
          <p:cNvPr id="1524" name="Google Shape;1524;p10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25" name="Google Shape;1525;p10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26" name="Google Shape;1526;p10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27" name="Google Shape;1527;p10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33" name="Google Shape;1533;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4" name="Google Shape;1534;p10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4400">
                <a:solidFill>
                  <a:schemeClr val="dk1"/>
                </a:solidFill>
              </a:rPr>
              <a:t>• Report Analysis for Methods</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o Suspicious increase in POST request method</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o Decrease in GET request method</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 Report Analysis for Referrer Domains</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o Significant decrease in top 10 referrer domain counts</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 Report Analysis for HTTP Response Codes</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o Significant decrease in 200 (successful) response codes and a significant</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increase in 404 (failed) response codes.</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40" name="Google Shape;1540;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1" name="Google Shape;1541;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914400" rtl="0" algn="l">
              <a:lnSpc>
                <a:spcPct val="115000"/>
              </a:lnSpc>
              <a:spcBef>
                <a:spcPts val="1200"/>
              </a:spcBef>
              <a:spcAft>
                <a:spcPts val="0"/>
              </a:spcAft>
              <a:buClr>
                <a:schemeClr val="dk1"/>
              </a:buClr>
              <a:buSzPts val="1100"/>
              <a:buFont typeface="Arial"/>
              <a:buNone/>
            </a:pPr>
            <a:r>
              <a:rPr lang="en-US" sz="4400">
                <a:solidFill>
                  <a:schemeClr val="dk1"/>
                </a:solidFill>
              </a:rPr>
              <a:t>• Report Analysis for Methods</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o Suspicious increase in POST request method</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o Decrease in GET request method</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 Report Analysis for Referrer Domains</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o Significant decrease in top 10 referrer domain counts</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 Report Analysis for HTTP Response Codes</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o Significant decrease in 200 (successful) response codes and a significant</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increase in 404 (failed) response codes.</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47" name="Google Shape;1547;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8" name="Google Shape;1548;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 suspicious volume of international activity</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o 47 events between the hours of 4am and 8pm (16 hrs)</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m raise threshold</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suspicious volume of HTTP POST activity</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1296 events on 03-25-2020</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raise threshold</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54" name="Google Shape;1554;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5" name="Google Shape;1555;p10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 Time chart of HTTP methods shows an increase in GET and POST requests</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between 6pm-9pm</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o Peak count of 1415 POST events</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 Cluster map shows high volume of activity in Tokyo, Japan</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o 26 events</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 URI Data dashboard shows increase in "account_logon" and</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"Company_homepage" URI</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rPr lang="en-US" sz="4400">
                <a:solidFill>
                  <a:schemeClr val="dk1"/>
                </a:solidFill>
              </a:rPr>
              <a:t>o possible brute force attack</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pic>
        <p:nvPicPr>
          <p:cNvPr id="1560" name="Google Shape;1560;p10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61" name="Google Shape;1561;p10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62" name="Google Shape;1562;p106"/>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63" name="Google Shape;1563;p106"/>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569" name="Google Shape;1569;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0" name="Google Shape;1570;p107"/>
          <p:cNvSpPr txBox="1"/>
          <p:nvPr>
            <p:ph idx="3" type="body"/>
          </p:nvPr>
        </p:nvSpPr>
        <p:spPr>
          <a:xfrm>
            <a:off x="703375" y="2295400"/>
            <a:ext cx="22942800" cy="11420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Looking at the information provided, on Wed Mar 25, 2020 the website was</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under a DOS from 9:00AM-12:00PM. The attack started at 8:00AM, this attack</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managed to take the website down for 3 hours.</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This sorts of attacks can be mitigated by adding a load balancer and a reliable</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server. The load balancer would help re-redirect traffic to help ease load on the</a:t>
            </a:r>
            <a:endParaRPr sz="4400">
              <a:solidFill>
                <a:schemeClr val="dk1"/>
              </a:solidFill>
            </a:endParaRPr>
          </a:p>
          <a:p>
            <a:pPr indent="0" lvl="0" marL="914400" rtl="0" algn="l">
              <a:lnSpc>
                <a:spcPct val="115000"/>
              </a:lnSpc>
              <a:spcBef>
                <a:spcPts val="1000"/>
              </a:spcBef>
              <a:spcAft>
                <a:spcPts val="1000"/>
              </a:spcAft>
              <a:buNone/>
            </a:pPr>
            <a:r>
              <a:rPr lang="en-US" sz="4400">
                <a:solidFill>
                  <a:schemeClr val="dk1"/>
                </a:solidFill>
              </a:rPr>
              <a:t>server though different data points. Use a website traffic detection service to help detect early high volumes of incoming traffic. Configure the network to respond and intellengy drop malicious bot traffic.</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84200" lvl="0" marL="914400" rtl="0" algn="l">
              <a:lnSpc>
                <a:spcPct val="115000"/>
              </a:lnSpc>
              <a:spcBef>
                <a:spcPts val="0"/>
              </a:spcBef>
              <a:spcAft>
                <a:spcPts val="1000"/>
              </a:spcAft>
              <a:buClr>
                <a:schemeClr val="dk1"/>
              </a:buClr>
              <a:buSzPts val="5600"/>
              <a:buChar char="●"/>
            </a:pPr>
            <a:r>
              <a:rPr lang="en-US" sz="5600">
                <a:solidFill>
                  <a:schemeClr val="dk1"/>
                </a:solidFill>
              </a:rPr>
              <a:t>[A company know as VSI, specializes in design of virtual reality programs. There was cyber attack conducted from a company to </a:t>
            </a:r>
            <a:r>
              <a:rPr lang="en-US" sz="5600">
                <a:solidFill>
                  <a:schemeClr val="dk1"/>
                </a:solidFill>
              </a:rPr>
              <a:t>dispute revenue and business operations. During the analysts we will be working within their SOC. We are given serval logs. Are job is to analyst them, detect the line of attacks, nad create thresholds to prevent them.</a:t>
            </a:r>
            <a:r>
              <a:rPr lang="en-US" sz="5600">
                <a:solidFill>
                  <a:schemeClr val="dk1"/>
                </a:solidFill>
              </a:rPr>
              <a:t> ]</a:t>
            </a:r>
            <a:endParaRPr sz="5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[“Add-On” App]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60" name="Google Shape;1360;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1" name="Google Shape;1361;p8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62" name="Google Shape;1362;p88"/>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 </a:t>
            </a:r>
            <a:r>
              <a:rPr lang="en-US" sz="3300">
                <a:latin typeface="Verdana"/>
                <a:ea typeface="Verdana"/>
                <a:cs typeface="Verdana"/>
                <a:sym typeface="Verdana"/>
              </a:rPr>
              <a:t>Windows_servers_logs.csv</a:t>
            </a:r>
            <a:endParaRPr sz="3300">
              <a:latin typeface="Verdana"/>
              <a:ea typeface="Verdana"/>
              <a:cs typeface="Verdana"/>
              <a:sym typeface="Verdana"/>
            </a:endParaRPr>
          </a:p>
          <a:p>
            <a:pPr indent="0" lvl="0" marL="0" rtl="0" algn="l">
              <a:spcBef>
                <a:spcPts val="0"/>
              </a:spcBef>
              <a:spcAft>
                <a:spcPts val="0"/>
              </a:spcAft>
              <a:buNone/>
            </a:pPr>
            <a:r>
              <a:rPr lang="en-US" sz="3300">
                <a:latin typeface="Verdana"/>
                <a:ea typeface="Verdana"/>
                <a:cs typeface="Verdana"/>
                <a:sym typeface="Verdana"/>
              </a:rPr>
              <a:t> Windows_server_attack_logs.csv</a:t>
            </a:r>
            <a:endParaRPr sz="3300">
              <a:latin typeface="Verdana"/>
              <a:ea typeface="Verdana"/>
              <a:cs typeface="Verdana"/>
              <a:sym typeface="Verdana"/>
            </a:endParaRPr>
          </a:p>
        </p:txBody>
      </p:sp>
      <p:sp>
        <p:nvSpPr>
          <p:cNvPr id="1363" name="Google Shape;1363;p88"/>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64" name="Google Shape;1364;p88"/>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apache_logs.txt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apache_attack_logs.txt</a:t>
            </a:r>
            <a:endParaRPr>
              <a:solidFill>
                <a:schemeClr val="dk1"/>
              </a:solidFill>
            </a:endParaRPr>
          </a:p>
        </p:txBody>
      </p:sp>
      <p:sp>
        <p:nvSpPr>
          <p:cNvPr id="1365" name="Google Shape;1365;p88"/>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66" name="Google Shape;1366;p88"/>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67" name="Google Shape;1367;p88"/>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pic>
        <p:nvPicPr>
          <p:cNvPr id="1372" name="Google Shape;1372;p8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73" name="Google Shape;1373;p8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74" name="Google Shape;1374;p8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75" name="Google Shape;1375;p8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381" name="Google Shape;1381;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2" name="Google Shape;1382;p9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383" name="Google Shape;1383;p90"/>
          <p:cNvGraphicFramePr/>
          <p:nvPr/>
        </p:nvGraphicFramePr>
        <p:xfrm>
          <a:off x="1191013" y="5097125"/>
          <a:ext cx="3000000" cy="3000000"/>
        </p:xfrm>
        <a:graphic>
          <a:graphicData uri="http://schemas.openxmlformats.org/drawingml/2006/table">
            <a:tbl>
              <a:tblPr>
                <a:noFill/>
                <a:tableStyleId>{EAD951CC-278B-4597-A8D8-4069D19033BC}</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[Signatures and associated signature IDs]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[Description of the user and possible </a:t>
                      </a:r>
                      <a:r>
                        <a:rPr lang="en-US" sz="4400">
                          <a:latin typeface="Roboto"/>
                          <a:ea typeface="Roboto"/>
                          <a:cs typeface="Roboto"/>
                          <a:sym typeface="Roboto"/>
                        </a:rPr>
                        <a:t>compromising</a:t>
                      </a:r>
                      <a:r>
                        <a:rPr lang="en-US" sz="4400">
                          <a:latin typeface="Roboto"/>
                          <a:ea typeface="Roboto"/>
                          <a:cs typeface="Roboto"/>
                          <a:sym typeface="Roboto"/>
                        </a:rPr>
                        <a:t> of their accounts]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a:t>
                      </a:r>
                      <a:r>
                        <a:rPr lang="en-US" sz="4400">
                          <a:latin typeface="Roboto"/>
                          <a:ea typeface="Roboto"/>
                          <a:cs typeface="Roboto"/>
                          <a:sym typeface="Roboto"/>
                        </a:rPr>
                        <a:t>everity levels</a:t>
                      </a:r>
                      <a:r>
                        <a:rPr lang="en-US" sz="4400">
                          <a:latin typeface="Roboto"/>
                          <a:ea typeface="Roboto"/>
                          <a:cs typeface="Roboto"/>
                          <a:sym typeface="Roboto"/>
                        </a:rPr>
                        <a: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[These Reports will show the severity of the attacks that the </a:t>
                      </a:r>
                      <a:r>
                        <a:rPr lang="en-US" sz="4400">
                          <a:latin typeface="Roboto"/>
                          <a:ea typeface="Roboto"/>
                          <a:cs typeface="Roboto"/>
                          <a:sym typeface="Roboto"/>
                        </a:rPr>
                        <a:t>company have been facing</a:t>
                      </a:r>
                      <a:r>
                        <a:rPr lang="en-US" sz="4400">
                          <a:latin typeface="Roboto"/>
                          <a:ea typeface="Roboto"/>
                          <a:cs typeface="Roboto"/>
                          <a:sym typeface="Roboto"/>
                        </a:rPr>
                        <a: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a:t>
                      </a:r>
                      <a:r>
                        <a:rPr lang="en-US" sz="4400">
                          <a:latin typeface="Roboto"/>
                          <a:ea typeface="Roboto"/>
                          <a:cs typeface="Roboto"/>
                          <a:sym typeface="Roboto"/>
                        </a:rPr>
                        <a:t>uccess and failure</a:t>
                      </a:r>
                      <a:r>
                        <a:rPr lang="en-US" sz="4400">
                          <a:latin typeface="Roboto"/>
                          <a:ea typeface="Roboto"/>
                          <a:cs typeface="Roboto"/>
                          <a:sym typeface="Roboto"/>
                        </a:rPr>
                        <a: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report show the success and failed attempts on </a:t>
                      </a:r>
                      <a:r>
                        <a:rPr lang="en-US" sz="4400">
                          <a:latin typeface="Roboto"/>
                          <a:ea typeface="Roboto"/>
                          <a:cs typeface="Roboto"/>
                          <a:sym typeface="Roboto"/>
                        </a:rPr>
                        <a:t>attacks</a:t>
                      </a:r>
                      <a:r>
                        <a:rPr lang="en-US" sz="4400">
                          <a:latin typeface="Roboto"/>
                          <a:ea typeface="Roboto"/>
                          <a:cs typeface="Roboto"/>
                          <a:sym typeface="Roboto"/>
                        </a:rPr>
                        <a:t>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390" name="Google Shape;1390;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1" name="Google Shape;1391;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92" name="Google Shape;1392;p91"/>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91"/>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1"/>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91"/>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9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97" name="Google Shape;1397;p91"/>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398" name="Google Shape;1398;p91"/>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399" name="Google Shape;1399;p91"/>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00" name="Google Shape;1400;p91"/>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01" name="Google Shape;1401;p91"/>
          <p:cNvPicPr preferRelativeResize="0"/>
          <p:nvPr/>
        </p:nvPicPr>
        <p:blipFill>
          <a:blip r:embed="rId3">
            <a:alphaModFix/>
          </a:blip>
          <a:stretch>
            <a:fillRect/>
          </a:stretch>
        </p:blipFill>
        <p:spPr>
          <a:xfrm>
            <a:off x="408825" y="2383100"/>
            <a:ext cx="12084800" cy="5365101"/>
          </a:xfrm>
          <a:prstGeom prst="rect">
            <a:avLst/>
          </a:prstGeom>
          <a:noFill/>
          <a:ln>
            <a:noFill/>
          </a:ln>
        </p:spPr>
      </p:pic>
      <p:pic>
        <p:nvPicPr>
          <p:cNvPr id="1402" name="Google Shape;1402;p91"/>
          <p:cNvPicPr preferRelativeResize="0"/>
          <p:nvPr/>
        </p:nvPicPr>
        <p:blipFill>
          <a:blip r:embed="rId4">
            <a:alphaModFix/>
          </a:blip>
          <a:stretch>
            <a:fillRect/>
          </a:stretch>
        </p:blipFill>
        <p:spPr>
          <a:xfrm>
            <a:off x="12793475" y="2383100"/>
            <a:ext cx="12399463" cy="5365101"/>
          </a:xfrm>
          <a:prstGeom prst="rect">
            <a:avLst/>
          </a:prstGeom>
          <a:noFill/>
          <a:ln>
            <a:noFill/>
          </a:ln>
        </p:spPr>
      </p:pic>
      <p:pic>
        <p:nvPicPr>
          <p:cNvPr id="1403" name="Google Shape;1403;p91"/>
          <p:cNvPicPr preferRelativeResize="0"/>
          <p:nvPr/>
        </p:nvPicPr>
        <p:blipFill>
          <a:blip r:embed="rId5">
            <a:alphaModFix/>
          </a:blip>
          <a:stretch>
            <a:fillRect/>
          </a:stretch>
        </p:blipFill>
        <p:spPr>
          <a:xfrm>
            <a:off x="408825" y="7881800"/>
            <a:ext cx="11970950" cy="5095674"/>
          </a:xfrm>
          <a:prstGeom prst="rect">
            <a:avLst/>
          </a:prstGeom>
          <a:noFill/>
          <a:ln>
            <a:noFill/>
          </a:ln>
        </p:spPr>
      </p:pic>
      <p:pic>
        <p:nvPicPr>
          <p:cNvPr id="1404" name="Google Shape;1404;p91"/>
          <p:cNvPicPr preferRelativeResize="0"/>
          <p:nvPr/>
        </p:nvPicPr>
        <p:blipFill rotWithShape="1">
          <a:blip r:embed="rId6">
            <a:alphaModFix/>
          </a:blip>
          <a:srcRect b="0" l="0" r="0" t="3614"/>
          <a:stretch/>
        </p:blipFill>
        <p:spPr>
          <a:xfrm>
            <a:off x="12673400" y="7935200"/>
            <a:ext cx="12399474" cy="4988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